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2" r:id="rId6"/>
    <p:sldId id="268" r:id="rId7"/>
    <p:sldId id="269" r:id="rId8"/>
    <p:sldId id="270" r:id="rId9"/>
    <p:sldId id="264" r:id="rId10"/>
    <p:sldId id="263" r:id="rId11"/>
    <p:sldId id="27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6" name="Slide Number Placeholder 5"/>
          <p:cNvSpPr>
            <a:spLocks noGrp="1"/>
          </p:cNvSpPr>
          <p:nvPr>
            <p:ph type="sldNum" sz="quarter" idx="12"/>
          </p:nvPr>
        </p:nvSpPr>
        <p:spPr/>
        <p:txBody>
          <a:bodyPr/>
          <a:lstStyle/>
          <a:p>
            <a:fld id="{B4FE7666-A1BE-4050-B86A-7D57D2BF5A89}" type="slidenum">
              <a:rPr lang="en-CA" smtClean="0"/>
              <a:t>‹#›</a:t>
            </a:fld>
            <a:endParaRPr lang="en-CA" dirty="0"/>
          </a:p>
        </p:txBody>
      </p:sp>
      <p:sp>
        <p:nvSpPr>
          <p:cNvPr id="8"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370649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4FE7666-A1BE-4050-B86A-7D57D2BF5A89}" type="slidenum">
              <a:rPr lang="en-CA" smtClean="0"/>
              <a:t>‹#›</a:t>
            </a:fld>
            <a:endParaRPr lang="en-CA" dirty="0"/>
          </a:p>
        </p:txBody>
      </p:sp>
    </p:spTree>
    <p:extLst>
      <p:ext uri="{BB962C8B-B14F-4D97-AF65-F5344CB8AC3E}">
        <p14:creationId xmlns:p14="http://schemas.microsoft.com/office/powerpoint/2010/main" val="37688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4FE7666-A1BE-4050-B86A-7D57D2BF5A89}" type="slidenum">
              <a:rPr lang="en-CA" smtClean="0"/>
              <a:t>‹#›</a:t>
            </a:fld>
            <a:endParaRPr lang="en-CA" dirty="0"/>
          </a:p>
        </p:txBody>
      </p:sp>
    </p:spTree>
    <p:extLst>
      <p:ext uri="{BB962C8B-B14F-4D97-AF65-F5344CB8AC3E}">
        <p14:creationId xmlns:p14="http://schemas.microsoft.com/office/powerpoint/2010/main" val="320850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B4FE7666-A1BE-4050-B86A-7D57D2BF5A89}" type="slidenum">
              <a:rPr lang="en-CA" smtClean="0"/>
              <a:t>‹#›</a:t>
            </a:fld>
            <a:endParaRPr lang="en-CA" dirty="0"/>
          </a:p>
        </p:txBody>
      </p:sp>
      <p:sp>
        <p:nvSpPr>
          <p:cNvPr id="8"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20594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4FE7666-A1BE-4050-B86A-7D57D2BF5A89}" type="slidenum">
              <a:rPr lang="en-CA" smtClean="0"/>
              <a:t>‹#›</a:t>
            </a:fld>
            <a:endParaRPr lang="en-CA" dirty="0"/>
          </a:p>
        </p:txBody>
      </p:sp>
      <p:sp>
        <p:nvSpPr>
          <p:cNvPr id="8"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178572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6"/>
          <p:cNvSpPr>
            <a:spLocks noGrp="1"/>
          </p:cNvSpPr>
          <p:nvPr>
            <p:ph type="sldNum" sz="quarter" idx="12"/>
          </p:nvPr>
        </p:nvSpPr>
        <p:spPr/>
        <p:txBody>
          <a:bodyPr/>
          <a:lstStyle/>
          <a:p>
            <a:fld id="{B4FE7666-A1BE-4050-B86A-7D57D2BF5A89}" type="slidenum">
              <a:rPr lang="en-CA" smtClean="0"/>
              <a:t>‹#›</a:t>
            </a:fld>
            <a:endParaRPr lang="en-CA" dirty="0"/>
          </a:p>
        </p:txBody>
      </p:sp>
      <p:sp>
        <p:nvSpPr>
          <p:cNvPr id="9"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229998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9" name="Slide Number Placeholder 8"/>
          <p:cNvSpPr>
            <a:spLocks noGrp="1"/>
          </p:cNvSpPr>
          <p:nvPr>
            <p:ph type="sldNum" sz="quarter" idx="12"/>
          </p:nvPr>
        </p:nvSpPr>
        <p:spPr/>
        <p:txBody>
          <a:bodyPr/>
          <a:lstStyle/>
          <a:p>
            <a:fld id="{B4FE7666-A1BE-4050-B86A-7D57D2BF5A89}" type="slidenum">
              <a:rPr lang="en-CA" smtClean="0"/>
              <a:t>‹#›</a:t>
            </a:fld>
            <a:endParaRPr lang="en-CA" dirty="0"/>
          </a:p>
        </p:txBody>
      </p:sp>
      <p:sp>
        <p:nvSpPr>
          <p:cNvPr id="11" name="Footer Placeholder 4"/>
          <p:cNvSpPr>
            <a:spLocks noGrp="1"/>
          </p:cNvSpPr>
          <p:nvPr>
            <p:ph type="ftr" sz="quarter" idx="1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44804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5" name="Slide Number Placeholder 4"/>
          <p:cNvSpPr>
            <a:spLocks noGrp="1"/>
          </p:cNvSpPr>
          <p:nvPr>
            <p:ph type="sldNum" sz="quarter" idx="12"/>
          </p:nvPr>
        </p:nvSpPr>
        <p:spPr/>
        <p:txBody>
          <a:bodyPr/>
          <a:lstStyle/>
          <a:p>
            <a:fld id="{B4FE7666-A1BE-4050-B86A-7D57D2BF5A89}" type="slidenum">
              <a:rPr lang="en-CA" smtClean="0"/>
              <a:t>‹#›</a:t>
            </a:fld>
            <a:endParaRPr lang="en-CA" dirty="0"/>
          </a:p>
        </p:txBody>
      </p:sp>
      <p:sp>
        <p:nvSpPr>
          <p:cNvPr id="7"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103696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4FE7666-A1BE-4050-B86A-7D57D2BF5A89}" type="slidenum">
              <a:rPr lang="en-CA" smtClean="0"/>
              <a:t>‹#›</a:t>
            </a:fld>
            <a:endParaRPr lang="en-CA" dirty="0"/>
          </a:p>
        </p:txBody>
      </p:sp>
      <p:sp>
        <p:nvSpPr>
          <p:cNvPr id="6"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157497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4FE7666-A1BE-4050-B86A-7D57D2BF5A89}" type="slidenum">
              <a:rPr lang="en-CA" smtClean="0"/>
              <a:t>‹#›</a:t>
            </a:fld>
            <a:endParaRPr lang="en-CA" dirty="0"/>
          </a:p>
        </p:txBody>
      </p:sp>
      <p:sp>
        <p:nvSpPr>
          <p:cNvPr id="8"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Tree>
    <p:extLst>
      <p:ext uri="{BB962C8B-B14F-4D97-AF65-F5344CB8AC3E}">
        <p14:creationId xmlns:p14="http://schemas.microsoft.com/office/powerpoint/2010/main" val="394245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4FE7666-A1BE-4050-B86A-7D57D2BF5A89}" type="slidenum">
              <a:rPr lang="en-CA" smtClean="0"/>
              <a:t>‹#›</a:t>
            </a:fld>
            <a:endParaRPr lang="en-CA" dirty="0"/>
          </a:p>
        </p:txBody>
      </p:sp>
    </p:spTree>
    <p:extLst>
      <p:ext uri="{BB962C8B-B14F-4D97-AF65-F5344CB8AC3E}">
        <p14:creationId xmlns:p14="http://schemas.microsoft.com/office/powerpoint/2010/main" val="212774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15050" y="0"/>
            <a:ext cx="1428950" cy="1381318"/>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423" y="5619577"/>
            <a:ext cx="1276528" cy="1238423"/>
          </a:xfrm>
          <a:prstGeom prst="rect">
            <a:avLst/>
          </a:prstGeom>
        </p:spPr>
      </p:pic>
      <p:sp>
        <p:nvSpPr>
          <p:cNvPr id="2" name="Title Placeholder 1"/>
          <p:cNvSpPr>
            <a:spLocks noGrp="1"/>
          </p:cNvSpPr>
          <p:nvPr>
            <p:ph type="title"/>
          </p:nvPr>
        </p:nvSpPr>
        <p:spPr>
          <a:xfrm>
            <a:off x="467544" y="402422"/>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p:cNvSpPr>
            <a:spLocks noGrp="1"/>
          </p:cNvSpPr>
          <p:nvPr>
            <p:ph type="ftr" sz="quarter" idx="3"/>
          </p:nvPr>
        </p:nvSpPr>
        <p:spPr>
          <a:xfrm>
            <a:off x="827584" y="6381328"/>
            <a:ext cx="6048832"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CA" dirty="0"/>
              <a:t>890 Yonge Street, 9</a:t>
            </a:r>
            <a:r>
              <a:rPr lang="en-CA" baseline="30000" dirty="0"/>
              <a:t>th</a:t>
            </a:r>
            <a:r>
              <a:rPr lang="en-CA" dirty="0"/>
              <a:t> Floor | Toronto, ON, M4W3P4| studentservices@adler.ca | 877-923-4419 | www.adler.ca</a:t>
            </a:r>
          </a:p>
        </p:txBody>
      </p:sp>
      <p:sp>
        <p:nvSpPr>
          <p:cNvPr id="6" name="Slide Number Placeholder 5"/>
          <p:cNvSpPr>
            <a:spLocks noGrp="1"/>
          </p:cNvSpPr>
          <p:nvPr>
            <p:ph type="sldNum" sz="quarter" idx="4"/>
          </p:nvPr>
        </p:nvSpPr>
        <p:spPr>
          <a:xfrm>
            <a:off x="8604448" y="6381328"/>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E7666-A1BE-4050-B86A-7D57D2BF5A89}" type="slidenum">
              <a:rPr lang="en-CA" smtClean="0"/>
              <a:t>‹#›</a:t>
            </a:fld>
            <a:endParaRPr lang="en-CA" dirty="0"/>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020432" y="6381328"/>
            <a:ext cx="1440000" cy="321633"/>
          </a:xfrm>
          <a:prstGeom prst="rect">
            <a:avLst/>
          </a:prstGeom>
        </p:spPr>
      </p:pic>
    </p:spTree>
    <p:extLst>
      <p:ext uri="{BB962C8B-B14F-4D97-AF65-F5344CB8AC3E}">
        <p14:creationId xmlns:p14="http://schemas.microsoft.com/office/powerpoint/2010/main" val="3395716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little@adler.ca" TargetMode="External"/><Relationship Id="rId2" Type="http://schemas.openxmlformats.org/officeDocument/2006/relationships/hyperlink" Target="mailto:bverjee@adler.ca" TargetMode="External"/><Relationship Id="rId1" Type="http://schemas.openxmlformats.org/officeDocument/2006/relationships/slideLayout" Target="../slideLayouts/slideLayout2.xml"/><Relationship Id="rId4" Type="http://schemas.openxmlformats.org/officeDocument/2006/relationships/hyperlink" Target="mailto:richard.close@alfredadler.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3600" dirty="0"/>
              <a:t>Doing Social Interest</a:t>
            </a:r>
            <a:br>
              <a:rPr lang="en-CA" sz="3600" dirty="0"/>
            </a:br>
            <a:r>
              <a:rPr lang="en-CA" sz="3600" dirty="0"/>
              <a:t>NASAP, May 2017</a:t>
            </a:r>
          </a:p>
        </p:txBody>
      </p:sp>
      <p:sp>
        <p:nvSpPr>
          <p:cNvPr id="3" name="Content Placeholder 2"/>
          <p:cNvSpPr>
            <a:spLocks noGrp="1"/>
          </p:cNvSpPr>
          <p:nvPr>
            <p:ph idx="1"/>
          </p:nvPr>
        </p:nvSpPr>
        <p:spPr/>
        <p:txBody>
          <a:bodyPr>
            <a:normAutofit/>
          </a:bodyPr>
          <a:lstStyle/>
          <a:p>
            <a:pPr marL="0" indent="0">
              <a:buNone/>
            </a:pPr>
            <a:endParaRPr lang="en-US" sz="2000" dirty="0"/>
          </a:p>
          <a:p>
            <a:pPr marL="0" indent="0">
              <a:buNone/>
            </a:pPr>
            <a:r>
              <a:rPr lang="en-US" sz="2000" dirty="0"/>
              <a:t>Begum Verjee, ADLER Toronto</a:t>
            </a:r>
          </a:p>
          <a:p>
            <a:pPr marL="0" indent="0">
              <a:buNone/>
            </a:pPr>
            <a:r>
              <a:rPr lang="en-US" sz="2000" dirty="0">
                <a:hlinkClick r:id="rId2"/>
              </a:rPr>
              <a:t>bverjee@adler.ca</a:t>
            </a:r>
            <a:endParaRPr lang="en-US" sz="2000" dirty="0"/>
          </a:p>
          <a:p>
            <a:pPr marL="0" indent="0">
              <a:buNone/>
            </a:pPr>
            <a:endParaRPr lang="en-US" sz="2000" dirty="0"/>
          </a:p>
          <a:p>
            <a:pPr marL="0" indent="0">
              <a:buNone/>
            </a:pPr>
            <a:r>
              <a:rPr lang="en-US" sz="2000" dirty="0"/>
              <a:t>Jim Little, ADLER Toronto</a:t>
            </a:r>
          </a:p>
          <a:p>
            <a:pPr marL="0" indent="0">
              <a:buNone/>
            </a:pPr>
            <a:r>
              <a:rPr lang="en-US" sz="2000" dirty="0">
                <a:hlinkClick r:id="rId3"/>
              </a:rPr>
              <a:t>jlittle@adler.ca</a:t>
            </a:r>
            <a:endParaRPr lang="en-US" sz="2000" dirty="0"/>
          </a:p>
          <a:p>
            <a:pPr marL="0" indent="0">
              <a:buNone/>
            </a:pPr>
            <a:endParaRPr lang="en-US" sz="2000" dirty="0"/>
          </a:p>
          <a:p>
            <a:pPr marL="0" indent="0">
              <a:buNone/>
            </a:pPr>
            <a:r>
              <a:rPr lang="en-US" sz="2000" dirty="0"/>
              <a:t>Richard Close, AGS, Minnesota</a:t>
            </a:r>
          </a:p>
          <a:p>
            <a:pPr marL="0" indent="0">
              <a:buNone/>
            </a:pPr>
            <a:r>
              <a:rPr lang="en-CA" sz="2000" dirty="0">
                <a:hlinkClick r:id="rId4"/>
              </a:rPr>
              <a:t>richard.close@alfredadler.edu</a:t>
            </a:r>
            <a:endParaRPr lang="en-CA" sz="2000" dirty="0"/>
          </a:p>
          <a:p>
            <a:pPr marL="0" indent="0">
              <a:buNone/>
            </a:pPr>
            <a:endParaRPr lang="en-US" dirty="0"/>
          </a:p>
          <a:p>
            <a:pPr marL="0" indent="0">
              <a:buNone/>
            </a:pPr>
            <a:endParaRPr lang="en-US" dirty="0"/>
          </a:p>
          <a:p>
            <a:endParaRPr lang="en-CA" dirty="0"/>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777777"/>
                </a:solidFill>
                <a:effectLst/>
                <a:latin typeface="normal arial"/>
              </a:rPr>
              <a:t>richard.close@alfredadler.edu</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777777"/>
                </a:solidFill>
                <a:effectLst/>
                <a:latin typeface="normal arial"/>
              </a:rPr>
              <a:t>richard.close@alfredadler.edu</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3965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What’s a Principle?</a:t>
            </a:r>
            <a:endParaRPr lang="en-CA"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altLang="en-US" dirty="0"/>
              <a:t>How do we put these values to action? What are the principles that guide us? How are we accountable to Doing Social Interest?</a:t>
            </a:r>
          </a:p>
          <a:p>
            <a:pPr marL="0" indent="0">
              <a:buNone/>
            </a:pPr>
            <a:r>
              <a:rPr lang="en-US" altLang="en-US" dirty="0"/>
              <a:t>“A principle if a statement of fundamental truth. It describes the nature of things as they are, what is basic or essential, what works and what doesn’t, what must be included, and what cannot be left out.” (Bopp &amp; Bopp, 2006, p. 63).</a:t>
            </a:r>
          </a:p>
          <a:p>
            <a:pPr marL="0" indent="0">
              <a:buNone/>
            </a:pPr>
            <a:endParaRPr lang="en-US" altLang="en-US" dirty="0">
              <a:latin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343293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Generating Principles</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Divide yourselves into three groups:</a:t>
            </a:r>
          </a:p>
          <a:p>
            <a:pPr>
              <a:buFont typeface="Arial" panose="020B0604020202020204" pitchFamily="34" charset="0"/>
              <a:buChar char="•"/>
            </a:pPr>
            <a:r>
              <a:rPr lang="en-CA" dirty="0"/>
              <a:t>Group 1 – Principles that actualize the values of personal well-being</a:t>
            </a:r>
          </a:p>
          <a:p>
            <a:pPr>
              <a:buFont typeface="Arial" panose="020B0604020202020204" pitchFamily="34" charset="0"/>
              <a:buChar char="•"/>
            </a:pPr>
            <a:r>
              <a:rPr lang="en-CA" dirty="0"/>
              <a:t>Group 2 – Principles that actualize the values of relational well-being</a:t>
            </a:r>
          </a:p>
          <a:p>
            <a:pPr>
              <a:buFont typeface="Arial" panose="020B0604020202020204" pitchFamily="34" charset="0"/>
              <a:buChar char="•"/>
            </a:pPr>
            <a:r>
              <a:rPr lang="en-CA" dirty="0"/>
              <a:t>Group 3 – Principles that actualize the values of collective well-being</a:t>
            </a:r>
          </a:p>
          <a:p>
            <a:pPr marL="0" indent="0">
              <a:buNone/>
            </a:pPr>
            <a:endParaRPr lang="en-CA" dirty="0"/>
          </a:p>
          <a:p>
            <a:pPr marL="0" indent="0">
              <a:buNone/>
            </a:pPr>
            <a:r>
              <a:rPr lang="en-CA" dirty="0"/>
              <a:t>Flip chart for reporting back to the larger group</a:t>
            </a:r>
          </a:p>
          <a:p>
            <a:pPr marL="0" indent="0">
              <a:buNone/>
            </a:pPr>
            <a:r>
              <a:rPr lang="en-CA" dirty="0"/>
              <a:t>Connect back to the Metaphors generated</a:t>
            </a:r>
          </a:p>
        </p:txBody>
      </p:sp>
    </p:spTree>
    <p:extLst>
      <p:ext uri="{BB962C8B-B14F-4D97-AF65-F5344CB8AC3E}">
        <p14:creationId xmlns:p14="http://schemas.microsoft.com/office/powerpoint/2010/main" val="161994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CA" dirty="0"/>
              <a:t>Bopp and Bopp ……</a:t>
            </a:r>
          </a:p>
          <a:p>
            <a:r>
              <a:rPr lang="en-CA" dirty="0" err="1"/>
              <a:t>Mikkonen</a:t>
            </a:r>
            <a:r>
              <a:rPr lang="en-CA" dirty="0"/>
              <a:t> and Raphael (2010). Social Determinants of Health: The Canadian Facts. Toronto: York University School of Health Policy and Management.</a:t>
            </a:r>
          </a:p>
          <a:p>
            <a:pPr>
              <a:buFont typeface="Arial" panose="020B0604020202020204" pitchFamily="34" charset="0"/>
              <a:buChar char="•"/>
            </a:pPr>
            <a:r>
              <a:rPr lang="en-CA" dirty="0"/>
              <a:t>Nelson and Prilleltensky (2010, 2</a:t>
            </a:r>
            <a:r>
              <a:rPr lang="en-CA" baseline="30000" dirty="0"/>
              <a:t>nd</a:t>
            </a:r>
            <a:r>
              <a:rPr lang="en-CA" dirty="0"/>
              <a:t> Ed.). Community psychology: In pursuit of liberation and well-being. New York: Palgrave Macmillan</a:t>
            </a:r>
          </a:p>
        </p:txBody>
      </p:sp>
    </p:spTree>
    <p:extLst>
      <p:ext uri="{BB962C8B-B14F-4D97-AF65-F5344CB8AC3E}">
        <p14:creationId xmlns:p14="http://schemas.microsoft.com/office/powerpoint/2010/main" val="214951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a:t>AGENDA</a:t>
            </a:r>
          </a:p>
        </p:txBody>
      </p:sp>
      <p:sp>
        <p:nvSpPr>
          <p:cNvPr id="9" name="Content Placeholder 8"/>
          <p:cNvSpPr>
            <a:spLocks noGrp="1"/>
          </p:cNvSpPr>
          <p:nvPr>
            <p:ph idx="1"/>
          </p:nvPr>
        </p:nvSpPr>
        <p:spPr/>
        <p:txBody>
          <a:bodyPr>
            <a:normAutofit/>
          </a:bodyPr>
          <a:lstStyle/>
          <a:p>
            <a:r>
              <a:rPr lang="en-US" dirty="0"/>
              <a:t>Agenda for the Afternoon:</a:t>
            </a:r>
          </a:p>
          <a:p>
            <a:pPr lvl="1"/>
            <a:r>
              <a:rPr lang="en-US" dirty="0"/>
              <a:t>Introductions</a:t>
            </a:r>
          </a:p>
          <a:p>
            <a:pPr lvl="1"/>
            <a:r>
              <a:rPr lang="en-US" dirty="0"/>
              <a:t>Adler’s Social Interest</a:t>
            </a:r>
          </a:p>
          <a:p>
            <a:pPr lvl="1"/>
            <a:r>
              <a:rPr lang="en-US" dirty="0"/>
              <a:t>Community Psychology Values &amp; Synergy of Values</a:t>
            </a:r>
          </a:p>
          <a:p>
            <a:pPr lvl="2"/>
            <a:r>
              <a:rPr lang="en-US" dirty="0"/>
              <a:t>Individual</a:t>
            </a:r>
          </a:p>
          <a:p>
            <a:pPr lvl="2"/>
            <a:r>
              <a:rPr lang="en-US" dirty="0"/>
              <a:t>Relational</a:t>
            </a:r>
          </a:p>
          <a:p>
            <a:pPr lvl="2"/>
            <a:r>
              <a:rPr lang="en-US" dirty="0"/>
              <a:t>Collective</a:t>
            </a:r>
          </a:p>
          <a:p>
            <a:pPr lvl="1"/>
            <a:r>
              <a:rPr lang="en-US" dirty="0"/>
              <a:t>Generating Principles for ‘Doing Social Interest’</a:t>
            </a:r>
          </a:p>
          <a:p>
            <a:pPr lvl="1"/>
            <a:r>
              <a:rPr lang="en-US" dirty="0"/>
              <a:t>Debrief with the Large Group &amp; Discussion</a:t>
            </a:r>
          </a:p>
          <a:p>
            <a:endParaRPr lang="en-US" dirty="0"/>
          </a:p>
          <a:p>
            <a:endParaRPr lang="en-CA" dirty="0"/>
          </a:p>
        </p:txBody>
      </p:sp>
    </p:spTree>
    <p:extLst>
      <p:ext uri="{BB962C8B-B14F-4D97-AF65-F5344CB8AC3E}">
        <p14:creationId xmlns:p14="http://schemas.microsoft.com/office/powerpoint/2010/main" val="214318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endParaRPr lang="en-CA" dirty="0"/>
          </a:p>
        </p:txBody>
      </p:sp>
      <p:sp>
        <p:nvSpPr>
          <p:cNvPr id="3" name="Content Placeholder 2"/>
          <p:cNvSpPr>
            <a:spLocks noGrp="1"/>
          </p:cNvSpPr>
          <p:nvPr>
            <p:ph idx="1"/>
          </p:nvPr>
        </p:nvSpPr>
        <p:spPr/>
        <p:txBody>
          <a:bodyPr>
            <a:normAutofit/>
          </a:bodyPr>
          <a:lstStyle/>
          <a:p>
            <a:pPr marL="0" indent="0">
              <a:buNone/>
            </a:pPr>
            <a:r>
              <a:rPr lang="en-US" dirty="0"/>
              <a:t>Introductions:</a:t>
            </a:r>
          </a:p>
          <a:p>
            <a:pPr lvl="2"/>
            <a:r>
              <a:rPr lang="en-US" sz="2800" dirty="0"/>
              <a:t>Name</a:t>
            </a:r>
          </a:p>
          <a:p>
            <a:pPr lvl="2"/>
            <a:r>
              <a:rPr lang="en-US" sz="2800" dirty="0"/>
              <a:t>Your Institution</a:t>
            </a:r>
          </a:p>
          <a:p>
            <a:pPr lvl="2"/>
            <a:r>
              <a:rPr lang="en-US" sz="2800" dirty="0"/>
              <a:t>Image or Metaphor for ‘Doing Social Interest’</a:t>
            </a:r>
          </a:p>
          <a:p>
            <a:pPr lvl="2"/>
            <a:endParaRPr lang="en-US" sz="2800" dirty="0"/>
          </a:p>
          <a:p>
            <a:pPr marL="914400" lvl="2" indent="0">
              <a:buNone/>
            </a:pPr>
            <a:r>
              <a:rPr lang="en-US" sz="2800" dirty="0"/>
              <a:t> </a:t>
            </a:r>
            <a:endParaRPr lang="en-US" dirty="0"/>
          </a:p>
          <a:p>
            <a:endParaRPr lang="en-CA" dirty="0"/>
          </a:p>
        </p:txBody>
      </p:sp>
    </p:spTree>
    <p:extLst>
      <p:ext uri="{BB962C8B-B14F-4D97-AF65-F5344CB8AC3E}">
        <p14:creationId xmlns:p14="http://schemas.microsoft.com/office/powerpoint/2010/main" val="227451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Adler’s Social Interest</a:t>
            </a:r>
          </a:p>
        </p:txBody>
      </p:sp>
      <p:sp>
        <p:nvSpPr>
          <p:cNvPr id="3" name="Content Placeholder 2"/>
          <p:cNvSpPr>
            <a:spLocks noGrp="1"/>
          </p:cNvSpPr>
          <p:nvPr>
            <p:ph idx="1"/>
          </p:nvPr>
        </p:nvSpPr>
        <p:spPr/>
        <p:txBody>
          <a:bodyPr/>
          <a:lstStyle/>
          <a:p>
            <a:r>
              <a:rPr lang="en-CA" dirty="0">
                <a:highlight>
                  <a:srgbClr val="FFFF00"/>
                </a:highlight>
              </a:rPr>
              <a:t>Jim and/or Richard to add</a:t>
            </a:r>
          </a:p>
        </p:txBody>
      </p:sp>
    </p:spTree>
    <p:extLst>
      <p:ext uri="{BB962C8B-B14F-4D97-AF65-F5344CB8AC3E}">
        <p14:creationId xmlns:p14="http://schemas.microsoft.com/office/powerpoint/2010/main" val="7801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CA" dirty="0"/>
            </a:br>
            <a:r>
              <a:rPr lang="en-CA" dirty="0"/>
              <a:t>Values for Community Psychology</a:t>
            </a:r>
            <a:br>
              <a:rPr lang="en-CA" dirty="0"/>
            </a:br>
            <a:r>
              <a:rPr lang="en-CA" sz="2200" dirty="0"/>
              <a:t>(Nelson &amp; Prilleltensky, 2010)</a:t>
            </a:r>
            <a:br>
              <a:rPr lang="en-CA" dirty="0"/>
            </a:b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a:t>Community Psychology core values (refer to chart):</a:t>
            </a:r>
          </a:p>
          <a:p>
            <a:pPr lvl="1"/>
            <a:r>
              <a:rPr lang="en-CA" dirty="0"/>
              <a:t>Values for personal well-being</a:t>
            </a:r>
          </a:p>
          <a:p>
            <a:pPr lvl="1"/>
            <a:r>
              <a:rPr lang="en-CA" dirty="0"/>
              <a:t>Values for relational well-being</a:t>
            </a:r>
          </a:p>
          <a:p>
            <a:pPr lvl="1"/>
            <a:r>
              <a:rPr lang="en-CA" dirty="0"/>
              <a:t>Values for collective well-being</a:t>
            </a:r>
          </a:p>
          <a:p>
            <a:r>
              <a:rPr lang="en-US" altLang="en-US" dirty="0"/>
              <a:t>Well-being is viewed as a positive state of affairs brought about by the synergy of all these values, where everyone is committed to working together for their own wellbeing, each other’s well-being and that of communities, society, and the world</a:t>
            </a:r>
            <a:endParaRPr lang="en-CA" dirty="0"/>
          </a:p>
          <a:p>
            <a:endParaRPr lang="en-CA" dirty="0"/>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406062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Personal Well-being</a:t>
            </a:r>
          </a:p>
        </p:txBody>
      </p:sp>
      <p:sp>
        <p:nvSpPr>
          <p:cNvPr id="3" name="Content Placeholder 2"/>
          <p:cNvSpPr>
            <a:spLocks noGrp="1"/>
          </p:cNvSpPr>
          <p:nvPr>
            <p:ph idx="1"/>
          </p:nvPr>
        </p:nvSpPr>
        <p:spPr/>
        <p:txBody>
          <a:bodyPr>
            <a:normAutofit fontScale="85000" lnSpcReduction="10000"/>
          </a:bodyPr>
          <a:lstStyle/>
          <a:p>
            <a:pPr marL="0" indent="0">
              <a:buNone/>
            </a:pPr>
            <a:r>
              <a:rPr lang="en-CA" dirty="0"/>
              <a:t>Values that serve the needs of the person:</a:t>
            </a:r>
          </a:p>
          <a:p>
            <a:pPr>
              <a:buFont typeface="Arial" panose="020B0604020202020204" pitchFamily="34" charset="0"/>
              <a:buChar char="•"/>
            </a:pPr>
            <a:r>
              <a:rPr lang="en-CA" dirty="0"/>
              <a:t>Self-determination or autonomy</a:t>
            </a:r>
          </a:p>
          <a:p>
            <a:pPr>
              <a:buFont typeface="Arial" panose="020B0604020202020204" pitchFamily="34" charset="0"/>
              <a:buChar char="•"/>
            </a:pPr>
            <a:r>
              <a:rPr lang="en-CA" dirty="0"/>
              <a:t>Caring and compassion </a:t>
            </a:r>
          </a:p>
          <a:p>
            <a:pPr>
              <a:buFont typeface="Arial" panose="020B0604020202020204" pitchFamily="34" charset="0"/>
              <a:buChar char="•"/>
            </a:pPr>
            <a:r>
              <a:rPr lang="en-CA" dirty="0"/>
              <a:t>Personal health and emotional well-being</a:t>
            </a:r>
          </a:p>
          <a:p>
            <a:pPr>
              <a:buFont typeface="Arial" panose="020B0604020202020204" pitchFamily="34" charset="0"/>
              <a:buChar char="•"/>
            </a:pPr>
            <a:endParaRPr lang="en-CA" dirty="0"/>
          </a:p>
          <a:p>
            <a:pPr marL="0" indent="0">
              <a:buNone/>
            </a:pPr>
            <a:r>
              <a:rPr lang="en-CA" dirty="0"/>
              <a:t>When people experience these values their personal well-being is enhanced. But for them to enjoy these values, they have to engage in relationships that support them, and live in communities and work in institutions that care about these values.</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238543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Relational Well-being</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Well-being is a relational experience </a:t>
            </a:r>
          </a:p>
          <a:p>
            <a:pPr>
              <a:buFont typeface="Arial" panose="020B0604020202020204" pitchFamily="34" charset="0"/>
              <a:buChar char="•"/>
            </a:pPr>
            <a:r>
              <a:rPr lang="en-CA" dirty="0"/>
              <a:t>Respect for diversity</a:t>
            </a:r>
          </a:p>
          <a:p>
            <a:pPr>
              <a:buFont typeface="Arial" panose="020B0604020202020204" pitchFamily="34" charset="0"/>
              <a:buChar char="•"/>
            </a:pPr>
            <a:r>
              <a:rPr lang="en-CA" dirty="0"/>
              <a:t>Participation and collaboration</a:t>
            </a:r>
          </a:p>
          <a:p>
            <a:pPr marL="0" indent="0">
              <a:buNone/>
            </a:pPr>
            <a:r>
              <a:rPr lang="en-CA" dirty="0"/>
              <a:t>Our happiness intertwined with other people – </a:t>
            </a:r>
            <a:r>
              <a:rPr lang="en-CA" dirty="0">
                <a:highlight>
                  <a:srgbClr val="FFFF00"/>
                </a:highlight>
              </a:rPr>
              <a:t>(connect to ADLER)</a:t>
            </a:r>
          </a:p>
          <a:p>
            <a:pPr>
              <a:buFont typeface="Arial" panose="020B0604020202020204" pitchFamily="34" charset="0"/>
              <a:buChar char="•"/>
            </a:pPr>
            <a:r>
              <a:rPr lang="en-CA" dirty="0"/>
              <a:t>Respect for a person’s identity is a vital human need</a:t>
            </a:r>
          </a:p>
          <a:p>
            <a:pPr>
              <a:buFont typeface="Arial" panose="020B0604020202020204" pitchFamily="34" charset="0"/>
              <a:buChar char="•"/>
            </a:pPr>
            <a:r>
              <a:rPr lang="en-CA" dirty="0"/>
              <a:t>What happens if a person’s identity is mirrored back by others and society as demeaning? What happens if this is experienced generationally?</a:t>
            </a:r>
          </a:p>
        </p:txBody>
      </p:sp>
    </p:spTree>
    <p:extLst>
      <p:ext uri="{BB962C8B-B14F-4D97-AF65-F5344CB8AC3E}">
        <p14:creationId xmlns:p14="http://schemas.microsoft.com/office/powerpoint/2010/main" val="3137662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Collective Well-being</a:t>
            </a:r>
          </a:p>
        </p:txBody>
      </p:sp>
      <p:sp>
        <p:nvSpPr>
          <p:cNvPr id="3" name="Content Placeholder 2"/>
          <p:cNvSpPr>
            <a:spLocks noGrp="1"/>
          </p:cNvSpPr>
          <p:nvPr>
            <p:ph idx="1"/>
          </p:nvPr>
        </p:nvSpPr>
        <p:spPr/>
        <p:txBody>
          <a:bodyPr>
            <a:normAutofit fontScale="77500" lnSpcReduction="20000"/>
          </a:bodyPr>
          <a:lstStyle/>
          <a:p>
            <a:pPr marL="0" indent="0">
              <a:buNone/>
            </a:pPr>
            <a:r>
              <a:rPr lang="en-CA" dirty="0"/>
              <a:t>Distributive justice, or the fair and equitable allocation of bargaining powers, resources and obligations in society is a prime example of collective well-being:</a:t>
            </a:r>
          </a:p>
          <a:p>
            <a:pPr>
              <a:buFont typeface="Arial" panose="020B0604020202020204" pitchFamily="34" charset="0"/>
              <a:buChar char="•"/>
            </a:pPr>
            <a:r>
              <a:rPr lang="en-CA" dirty="0"/>
              <a:t>Social justice is at the forefront of priorities</a:t>
            </a:r>
          </a:p>
          <a:p>
            <a:pPr>
              <a:buFont typeface="Arial" panose="020B0604020202020204" pitchFamily="34" charset="0"/>
              <a:buChar char="•"/>
            </a:pPr>
            <a:r>
              <a:rPr lang="en-CA" dirty="0"/>
              <a:t>Support for public institutions and community structures</a:t>
            </a:r>
          </a:p>
          <a:p>
            <a:pPr>
              <a:buFont typeface="Arial" panose="020B0604020202020204" pitchFamily="34" charset="0"/>
              <a:buChar char="•"/>
            </a:pPr>
            <a:r>
              <a:rPr lang="en-CA" dirty="0"/>
              <a:t>Accountability to the oppressed</a:t>
            </a:r>
          </a:p>
          <a:p>
            <a:pPr>
              <a:buFont typeface="Arial" panose="020B0604020202020204" pitchFamily="34" charset="0"/>
              <a:buChar char="•"/>
            </a:pPr>
            <a:endParaRPr lang="en-CA" dirty="0"/>
          </a:p>
          <a:p>
            <a:pPr marL="0" indent="0">
              <a:buNone/>
            </a:pPr>
            <a:r>
              <a:rPr lang="en-CA" dirty="0"/>
              <a:t>Social determinants of health – physical, cultural, political, economic and psychological factors combine to promote or decrease personal and collective health. Inequality, lack of access to resources and lack of personal control are conducive to poor health outcomes (</a:t>
            </a:r>
            <a:r>
              <a:rPr lang="en-CA" dirty="0" err="1"/>
              <a:t>Mikkonen</a:t>
            </a:r>
            <a:r>
              <a:rPr lang="en-CA" dirty="0"/>
              <a:t> &amp; Raphael, 2010)</a:t>
            </a:r>
          </a:p>
        </p:txBody>
      </p:sp>
    </p:spTree>
    <p:extLst>
      <p:ext uri="{BB962C8B-B14F-4D97-AF65-F5344CB8AC3E}">
        <p14:creationId xmlns:p14="http://schemas.microsoft.com/office/powerpoint/2010/main" val="388539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pPr algn="ctr" eaLnBrk="1" hangingPunct="1"/>
            <a:r>
              <a:rPr lang="en-US" altLang="en-US" sz="3600" dirty="0"/>
              <a:t>The Synergy of Values: Meta-value of Holism</a:t>
            </a:r>
          </a:p>
        </p:txBody>
      </p:sp>
      <p:sp>
        <p:nvSpPr>
          <p:cNvPr id="3075" name="Rectangle 3"/>
          <p:cNvSpPr>
            <a:spLocks noGrp="1" noChangeArrowheads="1"/>
          </p:cNvSpPr>
          <p:nvPr>
            <p:ph type="body" idx="1"/>
          </p:nvPr>
        </p:nvSpPr>
        <p:spPr>
          <a:xfrm>
            <a:off x="1187450" y="1773238"/>
            <a:ext cx="7313613" cy="4824412"/>
          </a:xfrm>
        </p:spPr>
        <p:txBody>
          <a:bodyPr/>
          <a:lstStyle/>
          <a:p>
            <a:pPr marL="0" indent="0" eaLnBrk="1" hangingPunct="1">
              <a:buNone/>
            </a:pPr>
            <a:r>
              <a:rPr lang="en-US" altLang="en-US" sz="2400" dirty="0">
                <a:latin typeface="Arial" panose="020B0604020202020204" pitchFamily="34" charset="0"/>
              </a:rPr>
              <a:t>Well-being comes about in the combination:</a:t>
            </a:r>
          </a:p>
        </p:txBody>
      </p:sp>
      <p:sp>
        <p:nvSpPr>
          <p:cNvPr id="3076" name="Oval 4"/>
          <p:cNvSpPr>
            <a:spLocks noChangeArrowheads="1"/>
          </p:cNvSpPr>
          <p:nvPr/>
        </p:nvSpPr>
        <p:spPr bwMode="auto">
          <a:xfrm>
            <a:off x="1908175" y="2852738"/>
            <a:ext cx="2808288" cy="345598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CA" altLang="en-US" sz="1800" dirty="0"/>
          </a:p>
        </p:txBody>
      </p:sp>
      <p:sp>
        <p:nvSpPr>
          <p:cNvPr id="3077" name="Oval 5"/>
          <p:cNvSpPr>
            <a:spLocks noChangeArrowheads="1"/>
          </p:cNvSpPr>
          <p:nvPr/>
        </p:nvSpPr>
        <p:spPr bwMode="auto">
          <a:xfrm>
            <a:off x="5795963" y="3789363"/>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CA" altLang="en-US" sz="1800" dirty="0"/>
          </a:p>
        </p:txBody>
      </p:sp>
      <p:sp>
        <p:nvSpPr>
          <p:cNvPr id="3078" name="Oval 6"/>
          <p:cNvSpPr>
            <a:spLocks noChangeArrowheads="1"/>
          </p:cNvSpPr>
          <p:nvPr/>
        </p:nvSpPr>
        <p:spPr bwMode="auto">
          <a:xfrm>
            <a:off x="3924300" y="2636838"/>
            <a:ext cx="3097213" cy="367188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CA" altLang="en-US" sz="1800" dirty="0"/>
          </a:p>
        </p:txBody>
      </p:sp>
      <p:sp>
        <p:nvSpPr>
          <p:cNvPr id="3079" name="Oval 7"/>
          <p:cNvSpPr>
            <a:spLocks noChangeArrowheads="1"/>
          </p:cNvSpPr>
          <p:nvPr/>
        </p:nvSpPr>
        <p:spPr bwMode="auto">
          <a:xfrm>
            <a:off x="2987675" y="2205038"/>
            <a:ext cx="2808288" cy="367188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CA" altLang="en-US" sz="1800" dirty="0"/>
          </a:p>
        </p:txBody>
      </p:sp>
      <p:sp>
        <p:nvSpPr>
          <p:cNvPr id="3080" name="Text Box 11"/>
          <p:cNvSpPr txBox="1">
            <a:spLocks noChangeArrowheads="1"/>
          </p:cNvSpPr>
          <p:nvPr/>
        </p:nvSpPr>
        <p:spPr bwMode="auto">
          <a:xfrm>
            <a:off x="3924300" y="3803650"/>
            <a:ext cx="12969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dirty="0"/>
              <a:t>Well</a:t>
            </a:r>
          </a:p>
          <a:p>
            <a:pPr>
              <a:spcBef>
                <a:spcPct val="0"/>
              </a:spcBef>
              <a:buClrTx/>
              <a:buSzTx/>
              <a:buFontTx/>
              <a:buNone/>
            </a:pPr>
            <a:r>
              <a:rPr lang="en-US" altLang="en-US" sz="1800" dirty="0"/>
              <a:t>being</a:t>
            </a:r>
          </a:p>
        </p:txBody>
      </p:sp>
      <p:sp>
        <p:nvSpPr>
          <p:cNvPr id="3081" name="Text Box 12"/>
          <p:cNvSpPr txBox="1">
            <a:spLocks noChangeArrowheads="1"/>
          </p:cNvSpPr>
          <p:nvPr/>
        </p:nvSpPr>
        <p:spPr bwMode="auto">
          <a:xfrm>
            <a:off x="1908175" y="4581525"/>
            <a:ext cx="16494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dirty="0"/>
              <a:t>Personal </a:t>
            </a:r>
          </a:p>
          <a:p>
            <a:pPr>
              <a:spcBef>
                <a:spcPct val="0"/>
              </a:spcBef>
              <a:buClrTx/>
              <a:buSzTx/>
              <a:buFontTx/>
              <a:buNone/>
            </a:pPr>
            <a:r>
              <a:rPr lang="en-US" altLang="en-US" sz="1800" dirty="0"/>
              <a:t>values</a:t>
            </a:r>
          </a:p>
        </p:txBody>
      </p:sp>
      <p:sp>
        <p:nvSpPr>
          <p:cNvPr id="3082" name="Text Box 14"/>
          <p:cNvSpPr txBox="1">
            <a:spLocks noChangeArrowheads="1"/>
          </p:cNvSpPr>
          <p:nvPr/>
        </p:nvSpPr>
        <p:spPr bwMode="auto">
          <a:xfrm>
            <a:off x="5580063" y="4724400"/>
            <a:ext cx="1531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dirty="0"/>
              <a:t>Relational</a:t>
            </a:r>
          </a:p>
          <a:p>
            <a:pPr>
              <a:spcBef>
                <a:spcPct val="0"/>
              </a:spcBef>
              <a:buClrTx/>
              <a:buSzTx/>
              <a:buFontTx/>
              <a:buNone/>
            </a:pPr>
            <a:r>
              <a:rPr lang="en-US" altLang="en-US" sz="1800" dirty="0"/>
              <a:t>values</a:t>
            </a:r>
          </a:p>
        </p:txBody>
      </p:sp>
      <p:sp>
        <p:nvSpPr>
          <p:cNvPr id="3083" name="Text Box 15"/>
          <p:cNvSpPr txBox="1">
            <a:spLocks noChangeArrowheads="1"/>
          </p:cNvSpPr>
          <p:nvPr/>
        </p:nvSpPr>
        <p:spPr bwMode="auto">
          <a:xfrm>
            <a:off x="3708400" y="2420938"/>
            <a:ext cx="12906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dirty="0"/>
              <a:t>Collective</a:t>
            </a:r>
          </a:p>
          <a:p>
            <a:pPr>
              <a:spcBef>
                <a:spcPct val="0"/>
              </a:spcBef>
              <a:buClrTx/>
              <a:buSzTx/>
              <a:buFontTx/>
              <a:buNone/>
            </a:pPr>
            <a:r>
              <a:rPr lang="en-US" altLang="en-US" sz="1800" dirty="0"/>
              <a:t>values</a:t>
            </a:r>
          </a:p>
        </p:txBody>
      </p:sp>
    </p:spTree>
    <p:extLst>
      <p:ext uri="{BB962C8B-B14F-4D97-AF65-F5344CB8AC3E}">
        <p14:creationId xmlns:p14="http://schemas.microsoft.com/office/powerpoint/2010/main" val="236445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617</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Doing Social Interest NASAP, May 2017</vt:lpstr>
      <vt:lpstr>AGENDA</vt:lpstr>
      <vt:lpstr>Introductions</vt:lpstr>
      <vt:lpstr>Adler’s Social Interest</vt:lpstr>
      <vt:lpstr> Values for Community Psychology (Nelson &amp; Prilleltensky, 2010) </vt:lpstr>
      <vt:lpstr>Personal Well-being</vt:lpstr>
      <vt:lpstr>Relational Well-being</vt:lpstr>
      <vt:lpstr>Collective Well-being</vt:lpstr>
      <vt:lpstr>The Synergy of Values: Meta-value of Holism</vt:lpstr>
      <vt:lpstr>What’s a Principle?</vt:lpstr>
      <vt:lpstr>Generating Principles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 Schraeder</dc:creator>
  <cp:lastModifiedBy>Begum</cp:lastModifiedBy>
  <cp:revision>91</cp:revision>
  <dcterms:created xsi:type="dcterms:W3CDTF">2014-06-25T14:02:57Z</dcterms:created>
  <dcterms:modified xsi:type="dcterms:W3CDTF">2017-04-28T19:17:27Z</dcterms:modified>
</cp:coreProperties>
</file>